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14"/>
  </p:notesMasterIdLst>
  <p:sldIdLst>
    <p:sldId id="280" r:id="rId2"/>
    <p:sldId id="307" r:id="rId3"/>
    <p:sldId id="309" r:id="rId4"/>
    <p:sldId id="314" r:id="rId5"/>
    <p:sldId id="315" r:id="rId6"/>
    <p:sldId id="312" r:id="rId7"/>
    <p:sldId id="313" r:id="rId8"/>
    <p:sldId id="317" r:id="rId9"/>
    <p:sldId id="319" r:id="rId10"/>
    <p:sldId id="321" r:id="rId11"/>
    <p:sldId id="320" r:id="rId12"/>
    <p:sldId id="322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5" autoAdjust="0"/>
    <p:restoredTop sz="89258" autoAdjust="0"/>
  </p:normalViewPr>
  <p:slideViewPr>
    <p:cSldViewPr snapToGrid="0" snapToObjects="1">
      <p:cViewPr varScale="1">
        <p:scale>
          <a:sx n="100" d="100"/>
          <a:sy n="100" d="100"/>
        </p:scale>
        <p:origin x="654" y="60"/>
      </p:cViewPr>
      <p:guideLst/>
    </p:cSldViewPr>
  </p:slideViewPr>
  <p:outlineViewPr>
    <p:cViewPr>
      <p:scale>
        <a:sx n="33" d="100"/>
        <a:sy n="33" d="100"/>
      </p:scale>
      <p:origin x="0" y="-60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5" d="100"/>
        <a:sy n="6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5218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2104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2420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-Standard">
  <p:cSld name="Title Slide-Standard">
    <p:bg>
      <p:bgPr>
        <a:gradFill>
          <a:gsLst>
            <a:gs pos="0">
              <a:srgbClr val="F4F4F4"/>
            </a:gs>
            <a:gs pos="50000">
              <a:srgbClr val="ECECEC"/>
            </a:gs>
            <a:gs pos="100000">
              <a:srgbClr val="C4C4C4"/>
            </a:gs>
          </a:gsLst>
          <a:lin ang="5400000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-6625" y="646923"/>
            <a:ext cx="12192000" cy="27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0" rIns="548625" bIns="0" anchor="t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200"/>
              <a:buFont typeface="Arial"/>
              <a:buNone/>
              <a:defRPr sz="92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0" y="3071731"/>
            <a:ext cx="12185376" cy="69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0" rIns="548625" bIns="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" name="Google Shape;18;p2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4373218" y="5643533"/>
            <a:ext cx="3826930" cy="84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13816" y="886968"/>
            <a:ext cx="10515600" cy="785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04672" y="2926080"/>
            <a:ext cx="10515600" cy="293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2"/>
          </p:nvPr>
        </p:nvSpPr>
        <p:spPr>
          <a:xfrm>
            <a:off x="804672" y="2314534"/>
            <a:ext cx="10515600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le+photo-grid" preserve="1">
  <p:cSld name="1_Tile+photo-grid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/>
          <p:nvPr/>
        </p:nvSpPr>
        <p:spPr>
          <a:xfrm>
            <a:off x="0" y="0"/>
            <a:ext cx="5292969" cy="32202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4"/>
          <p:cNvSpPr>
            <a:spLocks noGrp="1"/>
          </p:cNvSpPr>
          <p:nvPr>
            <p:ph type="pic" idx="2"/>
          </p:nvPr>
        </p:nvSpPr>
        <p:spPr>
          <a:xfrm>
            <a:off x="5443536" y="0"/>
            <a:ext cx="4030264" cy="3243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2603897" y="3415902"/>
            <a:ext cx="2497931" cy="344209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>
            <a:spLocks noGrp="1"/>
          </p:cNvSpPr>
          <p:nvPr>
            <p:ph type="pic" idx="3"/>
          </p:nvPr>
        </p:nvSpPr>
        <p:spPr>
          <a:xfrm>
            <a:off x="5300663" y="3430190"/>
            <a:ext cx="6884193" cy="3442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14"/>
          <p:cNvSpPr>
            <a:spLocks noGrp="1"/>
          </p:cNvSpPr>
          <p:nvPr>
            <p:ph type="pic" idx="4"/>
          </p:nvPr>
        </p:nvSpPr>
        <p:spPr>
          <a:xfrm>
            <a:off x="0" y="3430190"/>
            <a:ext cx="2405062" cy="3442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5"/>
          </p:nvPr>
        </p:nvSpPr>
        <p:spPr>
          <a:xfrm>
            <a:off x="9694069" y="0"/>
            <a:ext cx="2497931" cy="324326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body" idx="6"/>
          </p:nvPr>
        </p:nvSpPr>
        <p:spPr>
          <a:xfrm>
            <a:off x="9694067" y="1621630"/>
            <a:ext cx="2490790" cy="678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274300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Char char="-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body" idx="7"/>
          </p:nvPr>
        </p:nvSpPr>
        <p:spPr>
          <a:xfrm>
            <a:off x="2603896" y="5222084"/>
            <a:ext cx="2497932" cy="678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274300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600"/>
              <a:buFont typeface="Arial"/>
              <a:buNone/>
              <a:defRPr sz="26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Char char="-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body" idx="8"/>
          </p:nvPr>
        </p:nvSpPr>
        <p:spPr>
          <a:xfrm>
            <a:off x="9694068" y="905547"/>
            <a:ext cx="2490787" cy="602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45700" rIns="18287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Arial"/>
              <a:buNone/>
              <a:defRPr sz="45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500"/>
              <a:buFont typeface="Arial"/>
              <a:buChar char="-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371600" marR="0" lvl="2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Arial"/>
              <a:buChar char="•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1828800" marR="0" lvl="3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Arial"/>
              <a:buChar char="•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2286000" marR="0" lvl="4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Arial"/>
              <a:buChar char="•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14"/>
          <p:cNvSpPr>
            <a:spLocks noGrp="1"/>
          </p:cNvSpPr>
          <p:nvPr>
            <p:ph type="pic" idx="9"/>
          </p:nvPr>
        </p:nvSpPr>
        <p:spPr>
          <a:xfrm>
            <a:off x="2108070" y="431075"/>
            <a:ext cx="1004407" cy="1035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C3C3C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C3C3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3"/>
          </p:nvPr>
        </p:nvSpPr>
        <p:spPr>
          <a:xfrm>
            <a:off x="2603896" y="4619950"/>
            <a:ext cx="2490787" cy="602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45700" rIns="18287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Arial"/>
              <a:buNone/>
              <a:defRPr sz="45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500"/>
              <a:buFont typeface="Arial"/>
              <a:buChar char="-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371600" marR="0" lvl="2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Arial"/>
              <a:buChar char="•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1828800" marR="0" lvl="3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Arial"/>
              <a:buChar char="•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2286000" marR="0" lvl="4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Arial"/>
              <a:buChar char="•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4"/>
          </p:nvPr>
        </p:nvSpPr>
        <p:spPr>
          <a:xfrm>
            <a:off x="0" y="2356847"/>
            <a:ext cx="5261114" cy="678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274300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Char char="-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5"/>
          </p:nvPr>
        </p:nvSpPr>
        <p:spPr>
          <a:xfrm>
            <a:off x="14289" y="1621629"/>
            <a:ext cx="5246824" cy="723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274300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Arial"/>
              <a:buNone/>
              <a:defRPr sz="5500" b="1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500"/>
              <a:buFont typeface="Arial"/>
              <a:buChar char="-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371600" marR="0" lvl="2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Arial"/>
              <a:buChar char="•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1828800" marR="0" lvl="3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Arial"/>
              <a:buChar char="•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2286000" marR="0" lvl="4" indent="-6413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6500"/>
              <a:buFont typeface="Arial"/>
              <a:buChar char="•"/>
              <a:defRPr sz="6500" b="1" i="0" u="none" strike="noStrike" cap="none">
                <a:solidFill>
                  <a:schemeClr val="lt2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 rotWithShape="1">
          <a:blip r:embed="rId2">
            <a:alphaModFix/>
          </a:blip>
          <a:srcRect l="15295" t="-125" r="14589"/>
          <a:stretch/>
        </p:blipFill>
        <p:spPr>
          <a:xfrm>
            <a:off x="5468814" y="0"/>
            <a:ext cx="4026877" cy="323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 rotWithShape="1">
          <a:blip r:embed="rId2">
            <a:alphaModFix/>
          </a:blip>
          <a:srcRect l="8254" t="9257" r="51843" b="9312"/>
          <a:stretch/>
        </p:blipFill>
        <p:spPr>
          <a:xfrm>
            <a:off x="0" y="3429000"/>
            <a:ext cx="2409092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 rotWithShape="1">
          <a:blip r:embed="rId2">
            <a:alphaModFix/>
          </a:blip>
          <a:srcRect l="12151" t="23462" r="4487" b="14230"/>
          <a:stretch/>
        </p:blipFill>
        <p:spPr>
          <a:xfrm>
            <a:off x="5310554" y="3446585"/>
            <a:ext cx="6881446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778168" y="886968"/>
            <a:ext cx="10515600" cy="620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6" name="Google Shape;116;p18"/>
          <p:cNvSpPr txBox="1"/>
          <p:nvPr/>
        </p:nvSpPr>
        <p:spPr>
          <a:xfrm>
            <a:off x="781877" y="2385391"/>
            <a:ext cx="6162262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change picture, click picture icon on the picture you want to change slide or drag picture to icon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755374" y="1802295"/>
            <a:ext cx="422744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Photo Placeholders</a:t>
            </a:r>
            <a:endParaRPr sz="2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30335" y="1945033"/>
            <a:ext cx="4483100" cy="225859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8693427" y="2743199"/>
            <a:ext cx="781878" cy="795131"/>
          </a:xfrm>
          <a:prstGeom prst="ellipse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7633252" y="3048000"/>
            <a:ext cx="1272209" cy="13252"/>
          </a:xfrm>
          <a:prstGeom prst="straightConnector1">
            <a:avLst/>
          </a:prstGeom>
          <a:noFill/>
          <a:ln w="38100" cap="flat" cmpd="sng">
            <a:solidFill>
              <a:srgbClr val="D8B201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w/Caption Left-Bullet">
  <p:cSld name="Photo w/Caption Left-Bulle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2">
            <a:alphaModFix/>
          </a:blip>
          <a:srcRect l="7036" t="24655" r="12168" b="7068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838200" y="1379537"/>
            <a:ext cx="3182938" cy="46584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182875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-1"/>
            <a:ext cx="12191999" cy="6885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804672" y="886968"/>
            <a:ext cx="10515600" cy="620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838200" y="2705100"/>
            <a:ext cx="10515600" cy="3284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-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" name="Google Shape;13;p1"/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9210260" y="6069302"/>
            <a:ext cx="2859951" cy="62867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72" r:id="rId3"/>
    <p:sldLayoutId id="2147483664" r:id="rId4"/>
    <p:sldLayoutId id="214748366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ran.r-project.org/other-docs.html" TargetMode="External"/><Relationship Id="rId7" Type="http://schemas.openxmlformats.org/officeDocument/2006/relationships/hyperlink" Target="https://rladies.org/" TargetMode="External"/><Relationship Id="rId2" Type="http://schemas.openxmlformats.org/officeDocument/2006/relationships/hyperlink" Target="http://www.ats.ucla.edu/stat/r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rseek.org/" TargetMode="External"/><Relationship Id="rId5" Type="http://schemas.openxmlformats.org/officeDocument/2006/relationships/hyperlink" Target="http://tryr.codeschool.com/" TargetMode="External"/><Relationship Id="rId4" Type="http://schemas.openxmlformats.org/officeDocument/2006/relationships/hyperlink" Target="http://swirlstats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ctrTitle"/>
          </p:nvPr>
        </p:nvSpPr>
        <p:spPr>
          <a:xfrm>
            <a:off x="0" y="655483"/>
            <a:ext cx="12192000" cy="27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0" rIns="548625" bIns="0" anchor="t" anchorCtr="0">
            <a:noAutofit/>
          </a:bodyPr>
          <a:lstStyle/>
          <a:p>
            <a:pPr lvl="0"/>
            <a:r>
              <a:rPr lang="en-US" sz="7200" noProof="0" dirty="0"/>
              <a:t>Introduction to Statistical Analysis in R</a:t>
            </a:r>
            <a:endParaRPr lang="en-US" sz="7200" b="1" i="0" u="none" strike="noStrike" cap="none" noProof="0" dirty="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1"/>
          <p:cNvSpPr txBox="1">
            <a:spLocks noGrp="1"/>
          </p:cNvSpPr>
          <p:nvPr>
            <p:ph type="subTitle" idx="1"/>
          </p:nvPr>
        </p:nvSpPr>
        <p:spPr>
          <a:xfrm>
            <a:off x="-92528" y="4331987"/>
            <a:ext cx="12185376" cy="69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0" rIns="548625" bIns="0" anchor="t" anchorCtr="0">
            <a:noAutofit/>
          </a:bodyPr>
          <a:lstStyle/>
          <a:p>
            <a:r>
              <a:rPr lang="en-US" sz="4000" noProof="0" dirty="0"/>
              <a:t>Peer Scholars Recording</a:t>
            </a:r>
          </a:p>
        </p:txBody>
      </p:sp>
      <p:sp>
        <p:nvSpPr>
          <p:cNvPr id="136" name="Google Shape;136;p21"/>
          <p:cNvSpPr txBox="1"/>
          <p:nvPr/>
        </p:nvSpPr>
        <p:spPr>
          <a:xfrm>
            <a:off x="-100" y="5385425"/>
            <a:ext cx="12185400" cy="14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837" y="5385425"/>
            <a:ext cx="4840327" cy="10694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35;p21">
            <a:extLst>
              <a:ext uri="{FF2B5EF4-FFF2-40B4-BE49-F238E27FC236}">
                <a16:creationId xmlns:a16="http://schemas.microsoft.com/office/drawing/2014/main" id="{845BB6D0-1AE2-614D-A024-8515A77E73D7}"/>
              </a:ext>
            </a:extLst>
          </p:cNvPr>
          <p:cNvSpPr txBox="1">
            <a:spLocks/>
          </p:cNvSpPr>
          <p:nvPr/>
        </p:nvSpPr>
        <p:spPr>
          <a:xfrm>
            <a:off x="6624" y="3295914"/>
            <a:ext cx="12185376" cy="69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0" rIns="5486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318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318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318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318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 dirty="0"/>
              <a:t>Melissa Whatley, Ph.D. </a:t>
            </a:r>
          </a:p>
        </p:txBody>
      </p:sp>
    </p:spTree>
    <p:extLst>
      <p:ext uri="{BB962C8B-B14F-4D97-AF65-F5344CB8AC3E}">
        <p14:creationId xmlns:p14="http://schemas.microsoft.com/office/powerpoint/2010/main" val="272828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IPEDS Dataset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672" y="2276475"/>
            <a:ext cx="10515600" cy="3588067"/>
          </a:xfrm>
        </p:spPr>
        <p:txBody>
          <a:bodyPr/>
          <a:lstStyle/>
          <a:p>
            <a:r>
              <a:rPr lang="en-US" dirty="0"/>
              <a:t>IPEDS data from 58 North Carolina community colleges in the 2015-16 academic year</a:t>
            </a:r>
          </a:p>
          <a:p>
            <a:endParaRPr lang="en-US" dirty="0"/>
          </a:p>
          <a:p>
            <a:r>
              <a:rPr lang="en-US" dirty="0"/>
              <a:t>Variables: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804672" y="1672557"/>
            <a:ext cx="10515600" cy="48260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5933293"/>
              </p:ext>
            </p:extLst>
          </p:nvPr>
        </p:nvGraphicFramePr>
        <p:xfrm>
          <a:off x="1031875" y="4377848"/>
          <a:ext cx="7912100" cy="222436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956050">
                  <a:extLst>
                    <a:ext uri="{9D8B030D-6E8A-4147-A177-3AD203B41FA5}">
                      <a16:colId xmlns:a16="http://schemas.microsoft.com/office/drawing/2014/main" val="3708352985"/>
                    </a:ext>
                  </a:extLst>
                </a:gridCol>
                <a:gridCol w="3956050">
                  <a:extLst>
                    <a:ext uri="{9D8B030D-6E8A-4147-A177-3AD203B41FA5}">
                      <a16:colId xmlns:a16="http://schemas.microsoft.com/office/drawing/2014/main" val="3515275222"/>
                    </a:ext>
                  </a:extLst>
                </a:gridCol>
              </a:tblGrid>
              <a:tr h="2462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unitid</a:t>
                      </a: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 &amp;</a:t>
                      </a:r>
                      <a:r>
                        <a:rPr lang="en-US" sz="1400" baseline="0" dirty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en-US" sz="1400" baseline="0" dirty="0" err="1">
                          <a:solidFill>
                            <a:schemeClr val="bg2"/>
                          </a:solidFill>
                        </a:rPr>
                        <a:t>instnm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Size4999less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4777569"/>
                  </a:ext>
                </a:extLst>
              </a:tr>
              <a:tr h="3199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StateApprop1000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Size5000plus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470474"/>
                  </a:ext>
                </a:extLst>
              </a:tr>
              <a:tr h="3199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TuitFeeRev1000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Rural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792515"/>
                  </a:ext>
                </a:extLst>
              </a:tr>
              <a:tr h="3199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GradRate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Town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2057874"/>
                  </a:ext>
                </a:extLst>
              </a:tr>
              <a:tr h="3199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GradRateAboveAverage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Suburb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399257"/>
                  </a:ext>
                </a:extLst>
              </a:tr>
              <a:tr h="3199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PctWhite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bg2"/>
                          </a:solidFill>
                        </a:rPr>
                        <a:t>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847910"/>
                  </a:ext>
                </a:extLst>
              </a:tr>
              <a:tr h="3199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bg2"/>
                          </a:solidFill>
                        </a:rPr>
                        <a:t>PctPell</a:t>
                      </a: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4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414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0088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F8323-25D1-BE49-904A-C6F21A50E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71340"/>
            <a:ext cx="10515600" cy="785589"/>
          </a:xfrm>
        </p:spPr>
        <p:txBody>
          <a:bodyPr/>
          <a:lstStyle/>
          <a:p>
            <a:r>
              <a:rPr lang="en-US" dirty="0" smtClean="0"/>
              <a:t>Getting Help in 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5B05E-0BA5-D14F-9356-AD54DF895A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" y="1438242"/>
            <a:ext cx="10515600" cy="2938462"/>
          </a:xfrm>
        </p:spPr>
        <p:txBody>
          <a:bodyPr/>
          <a:lstStyle/>
          <a:p>
            <a:r>
              <a:rPr lang="en-US" sz="2000" dirty="0"/>
              <a:t>Within R, the </a:t>
            </a:r>
            <a:r>
              <a:rPr lang="en-US" sz="2000" i="1" dirty="0"/>
              <a:t>Help </a:t>
            </a:r>
            <a:r>
              <a:rPr lang="en-US" sz="2000" dirty="0"/>
              <a:t>pull down menu (also available by typing </a:t>
            </a:r>
            <a:r>
              <a:rPr lang="en-US" sz="2000" dirty="0" err="1">
                <a:latin typeface="Courier"/>
                <a:cs typeface="Courier"/>
              </a:rPr>
              <a:t>help.start</a:t>
            </a:r>
            <a:r>
              <a:rPr lang="en-US" sz="2000" dirty="0">
                <a:latin typeface="Courier"/>
                <a:cs typeface="Courier"/>
              </a:rPr>
              <a:t>()</a:t>
            </a:r>
            <a:r>
              <a:rPr lang="en-US" sz="2000" dirty="0"/>
              <a:t> in the console)</a:t>
            </a:r>
          </a:p>
          <a:p>
            <a:r>
              <a:rPr lang="en-US" sz="2000" dirty="0"/>
              <a:t>UCLA’s Institute for Digital Research and Education: </a:t>
            </a:r>
            <a:r>
              <a:rPr lang="en-US" sz="2000" dirty="0">
                <a:hlinkClick r:id="rId2"/>
              </a:rPr>
              <a:t>http://www.ats.ucla.edu/stat/r/</a:t>
            </a:r>
            <a:r>
              <a:rPr lang="en-US" sz="2000" dirty="0"/>
              <a:t>  </a:t>
            </a:r>
          </a:p>
          <a:p>
            <a:r>
              <a:rPr lang="en-US" sz="2000" dirty="0"/>
              <a:t>The CRAN website includes a variety of manuals: </a:t>
            </a:r>
            <a:r>
              <a:rPr lang="en-US" sz="2000" dirty="0">
                <a:hlinkClick r:id="rId3"/>
              </a:rPr>
              <a:t>http://cran.r-project.org/other-docs.html</a:t>
            </a:r>
            <a:endParaRPr lang="en-US" sz="2000" dirty="0"/>
          </a:p>
          <a:p>
            <a:r>
              <a:rPr lang="en-US" sz="2000" dirty="0"/>
              <a:t>Some nice interactive tutorials include </a:t>
            </a:r>
            <a:r>
              <a:rPr lang="en-US" sz="2000" dirty="0">
                <a:latin typeface="Courier"/>
                <a:cs typeface="Courier"/>
              </a:rPr>
              <a:t>swirl</a:t>
            </a:r>
            <a:r>
              <a:rPr lang="en-US" sz="2000" dirty="0"/>
              <a:t>, which is a package you install in your own copy of R: </a:t>
            </a:r>
            <a:r>
              <a:rPr lang="en-US" sz="2000" dirty="0">
                <a:hlinkClick r:id="rId4"/>
              </a:rPr>
              <a:t>http://swirlstats.com/</a:t>
            </a:r>
            <a:r>
              <a:rPr lang="en-US" sz="2000" dirty="0"/>
              <a:t> </a:t>
            </a:r>
          </a:p>
          <a:p>
            <a:r>
              <a:rPr lang="en-US" sz="2000" dirty="0"/>
              <a:t>Try R is an all-online tutorial: </a:t>
            </a:r>
            <a:r>
              <a:rPr lang="en-US" sz="2000" dirty="0">
                <a:hlinkClick r:id="rId5"/>
              </a:rPr>
              <a:t>http://tryr.codeschool.com/</a:t>
            </a:r>
            <a:endParaRPr lang="en-US" sz="2000" dirty="0"/>
          </a:p>
          <a:p>
            <a:r>
              <a:rPr lang="en-US" sz="2000" dirty="0"/>
              <a:t>Within the R console, the commands </a:t>
            </a:r>
            <a:r>
              <a:rPr lang="en-US" sz="2000" dirty="0">
                <a:latin typeface="Courier"/>
                <a:cs typeface="Courier"/>
              </a:rPr>
              <a:t>?</a:t>
            </a:r>
            <a:r>
              <a:rPr lang="en-US" sz="2000" dirty="0"/>
              <a:t>, </a:t>
            </a:r>
            <a:r>
              <a:rPr lang="en-US" sz="2000" dirty="0">
                <a:latin typeface="Courier"/>
                <a:cs typeface="Courier"/>
              </a:rPr>
              <a:t>help()</a:t>
            </a:r>
            <a:r>
              <a:rPr lang="en-US" sz="2000" dirty="0"/>
              <a:t>, and </a:t>
            </a:r>
            <a:r>
              <a:rPr lang="en-US" sz="2000" dirty="0" err="1">
                <a:latin typeface="Courier"/>
                <a:cs typeface="Courier"/>
              </a:rPr>
              <a:t>help.search</a:t>
            </a:r>
            <a:r>
              <a:rPr lang="en-US" sz="2000" dirty="0">
                <a:latin typeface="Courier"/>
                <a:cs typeface="Courier"/>
              </a:rPr>
              <a:t>()</a:t>
            </a:r>
            <a:r>
              <a:rPr lang="en-US" sz="2000" dirty="0"/>
              <a:t> all serve to find documentation. Examples:</a:t>
            </a:r>
          </a:p>
          <a:p>
            <a:pPr lvl="1"/>
            <a:r>
              <a:rPr lang="en-US" sz="2000" dirty="0">
                <a:latin typeface="Courier"/>
                <a:cs typeface="Courier"/>
              </a:rPr>
              <a:t>?</a:t>
            </a:r>
            <a:r>
              <a:rPr lang="en-US" sz="2000" dirty="0" err="1">
                <a:latin typeface="Courier"/>
                <a:cs typeface="Courier"/>
              </a:rPr>
              <a:t>lm</a:t>
            </a:r>
            <a:r>
              <a:rPr lang="en-US" sz="2000" dirty="0">
                <a:latin typeface="Courier"/>
                <a:cs typeface="Courier"/>
              </a:rPr>
              <a:t> </a:t>
            </a:r>
            <a:endParaRPr lang="en-US" sz="2000" dirty="0"/>
          </a:p>
          <a:p>
            <a:pPr lvl="1"/>
            <a:r>
              <a:rPr lang="en-US" sz="2000" dirty="0" err="1">
                <a:latin typeface="Courier"/>
                <a:cs typeface="Courier"/>
              </a:rPr>
              <a:t>help.search</a:t>
            </a:r>
            <a:r>
              <a:rPr lang="en-US" sz="2000" dirty="0">
                <a:latin typeface="Courier"/>
                <a:cs typeface="Courier"/>
              </a:rPr>
              <a:t>("linear model")</a:t>
            </a:r>
          </a:p>
          <a:p>
            <a:r>
              <a:rPr lang="en-US" sz="2000" dirty="0"/>
              <a:t>To search the internet for information, </a:t>
            </a:r>
            <a:r>
              <a:rPr lang="en-US" sz="2000" dirty="0" err="1"/>
              <a:t>Rseek</a:t>
            </a:r>
            <a:r>
              <a:rPr lang="en-US" sz="2000" dirty="0"/>
              <a:t> is a Google-powered search of R-related pages: </a:t>
            </a:r>
            <a:r>
              <a:rPr lang="en-US" sz="2000" dirty="0">
                <a:hlinkClick r:id="rId6"/>
              </a:rPr>
              <a:t>http://www.rseek.org/</a:t>
            </a:r>
            <a:r>
              <a:rPr lang="en-US" sz="2000" dirty="0"/>
              <a:t> </a:t>
            </a:r>
          </a:p>
          <a:p>
            <a:r>
              <a:rPr lang="en-US" sz="2000" dirty="0"/>
              <a:t>R-Ladies is a worldwide organization whose mission is to promote gender diversity in the R community: </a:t>
            </a:r>
            <a:r>
              <a:rPr lang="en-US" sz="2000" dirty="0">
                <a:hlinkClick r:id="rId7"/>
              </a:rPr>
              <a:t>https://rladies.org/</a:t>
            </a:r>
            <a:endParaRPr lang="en-US" sz="2000" dirty="0"/>
          </a:p>
          <a:p>
            <a:r>
              <a:rPr lang="en-US" sz="2000" dirty="0"/>
              <a:t>Finally, Twitter users reference R through the hashtag </a:t>
            </a:r>
            <a:r>
              <a:rPr lang="en-US" sz="2000" dirty="0">
                <a:latin typeface="Courier"/>
                <a:cs typeface="Courier"/>
              </a:rPr>
              <a:t>#</a:t>
            </a:r>
            <a:r>
              <a:rPr lang="en-US" sz="2000" dirty="0" err="1">
                <a:latin typeface="Courier"/>
                <a:cs typeface="Courier"/>
              </a:rPr>
              <a:t>rstats</a:t>
            </a:r>
            <a:r>
              <a:rPr lang="en-US" sz="2000" dirty="0"/>
              <a:t>.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900107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672" y="1672557"/>
            <a:ext cx="10515600" cy="4191985"/>
          </a:xfrm>
        </p:spPr>
        <p:txBody>
          <a:bodyPr/>
          <a:lstStyle/>
          <a:p>
            <a:r>
              <a:rPr lang="en-US" sz="2600" dirty="0"/>
              <a:t>Using the dataset for North Carolina public four-year institutions, write a functioning R script that does the following:</a:t>
            </a:r>
          </a:p>
          <a:p>
            <a:pPr marL="742950" indent="-514350">
              <a:buAutoNum type="arabicPeriod"/>
            </a:pPr>
            <a:r>
              <a:rPr lang="en-US" sz="2600" dirty="0"/>
              <a:t>Sets your working directory to the appropriate folder on your computer.</a:t>
            </a:r>
          </a:p>
          <a:p>
            <a:pPr marL="742950" indent="-514350">
              <a:buAutoNum type="arabicPeriod"/>
            </a:pPr>
            <a:r>
              <a:rPr lang="en-US" sz="2600" dirty="0"/>
              <a:t>Loads the data.</a:t>
            </a:r>
          </a:p>
          <a:p>
            <a:pPr marL="742950" indent="-514350">
              <a:buAutoNum type="arabicPeriod"/>
            </a:pPr>
            <a:r>
              <a:rPr lang="en-US" sz="2600" dirty="0"/>
              <a:t>Makes a table of summary statistics for all variables.</a:t>
            </a:r>
          </a:p>
          <a:p>
            <a:pPr marL="742950" indent="-514350">
              <a:buAutoNum type="arabicPeriod"/>
            </a:pPr>
            <a:r>
              <a:rPr lang="en-US" sz="2600" dirty="0"/>
              <a:t>Runs two regression models of your choice – one OLS and one logit. Note that these can’t be the same regression models that we ran in this exercise because there are fewer institutions – </a:t>
            </a:r>
            <a:r>
              <a:rPr lang="en-US" sz="2600" b="1" dirty="0"/>
              <a:t>you WILL run into collinearity issues if you try to simply repeat what we did today</a:t>
            </a:r>
            <a:r>
              <a:rPr lang="en-US" sz="2600" dirty="0"/>
              <a:t>.</a:t>
            </a:r>
          </a:p>
          <a:p>
            <a:pPr marL="742950" indent="-514350">
              <a:buAutoNum type="arabicPeriod"/>
            </a:pPr>
            <a:r>
              <a:rPr lang="en-US" sz="2600" dirty="0"/>
              <a:t>Puts this regression model into a nice looking table.</a:t>
            </a:r>
          </a:p>
          <a:p>
            <a:pPr marL="742950" indent="-514350">
              <a:buAutoNum type="arabicPeriod"/>
            </a:pPr>
            <a:endParaRPr lang="en-US" dirty="0"/>
          </a:p>
          <a:p>
            <a:pPr marL="7429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88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5BA43-1664-4645-B442-E0F3DC2A5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Acknowledgement and Book Recommendation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EA9EC-6458-ED47-8E8C-2B24B433E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3" y="2251881"/>
            <a:ext cx="7329394" cy="3612661"/>
          </a:xfrm>
        </p:spPr>
        <p:txBody>
          <a:bodyPr/>
          <a:lstStyle/>
          <a:p>
            <a:r>
              <a:rPr lang="en-US" noProof="0" dirty="0" err="1"/>
              <a:t>Monogan</a:t>
            </a:r>
            <a:r>
              <a:rPr lang="en-US" noProof="0" dirty="0"/>
              <a:t>, J.E. (2015). </a:t>
            </a:r>
            <a:r>
              <a:rPr lang="en-US" i="1" noProof="0" dirty="0"/>
              <a:t>Political Analysis Using R</a:t>
            </a:r>
            <a:r>
              <a:rPr lang="en-US" noProof="0" dirty="0"/>
              <a:t>. Springer: New York.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29DDD-BFCA-9749-B85B-4D830C4B9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4067" y="1465720"/>
            <a:ext cx="2762101" cy="413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708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74679-89E7-244E-AAE8-18B78186D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Coding in 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71E8-BC28-3547-BCE3-A6B45582E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" y="2428644"/>
            <a:ext cx="10515600" cy="2938462"/>
          </a:xfrm>
        </p:spPr>
        <p:txBody>
          <a:bodyPr/>
          <a:lstStyle/>
          <a:p>
            <a:pPr marL="742950" indent="-514350">
              <a:buAutoNum type="arabicPeriod"/>
            </a:pPr>
            <a:r>
              <a:rPr lang="en-US" dirty="0"/>
              <a:t>Type code directly into the command line</a:t>
            </a:r>
          </a:p>
          <a:p>
            <a:pPr marL="742950" indent="-514350">
              <a:buAutoNum type="arabicPeriod"/>
            </a:pPr>
            <a:r>
              <a:rPr lang="en-US" dirty="0"/>
              <a:t>Through a script file (.R) (if you are familiar with Stata, this is similar to a .do file) **USE THIS ONE**</a:t>
            </a:r>
          </a:p>
          <a:p>
            <a:pPr marL="228600" indent="0"/>
            <a:endParaRPr lang="en-US" dirty="0">
              <a:solidFill>
                <a:srgbClr val="970097"/>
              </a:solidFill>
            </a:endParaRPr>
          </a:p>
          <a:p>
            <a:pPr marL="228600" indent="0"/>
            <a:r>
              <a:rPr lang="en-US" dirty="0">
                <a:solidFill>
                  <a:schemeClr val="accent3"/>
                </a:solidFill>
              </a:rPr>
              <a:t>R is an object-based software. Everything you do will start with naming objects. Then, you’ll use code to manipulate them. Use your object names to keep yourself organized as you code.</a:t>
            </a:r>
          </a:p>
          <a:p>
            <a:pPr marL="228600" indent="0"/>
            <a:endParaRPr lang="es-ES_trad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E757EF-D26A-6840-99F9-495440AAED4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04672" y="1752245"/>
            <a:ext cx="10515600" cy="482600"/>
          </a:xfrm>
        </p:spPr>
        <p:txBody>
          <a:bodyPr/>
          <a:lstStyle/>
          <a:p>
            <a:r>
              <a:rPr lang="en-US" dirty="0" smtClean="0"/>
              <a:t>Two Choices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2821B-8609-EF41-AA0F-D3A8139BC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code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394E93-D1D3-EC4B-97A8-D334E4C70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3816" y="1959768"/>
            <a:ext cx="10515600" cy="3663109"/>
          </a:xfrm>
        </p:spPr>
        <p:txBody>
          <a:bodyPr/>
          <a:lstStyle/>
          <a:p>
            <a:r>
              <a:rPr lang="en-US" sz="2800" dirty="0" err="1">
                <a:solidFill>
                  <a:srgbClr val="0000FF"/>
                </a:solidFill>
                <a:latin typeface="Courier"/>
                <a:cs typeface="Courier"/>
              </a:rPr>
              <a:t>transfer.data</a:t>
            </a:r>
            <a:r>
              <a:rPr lang="en-US" sz="2800" dirty="0">
                <a:solidFill>
                  <a:srgbClr val="0000FF"/>
                </a:solidFill>
                <a:latin typeface="Courier"/>
                <a:cs typeface="Courier"/>
              </a:rPr>
              <a:t>&lt;-</a:t>
            </a:r>
            <a:r>
              <a:rPr lang="en-US" sz="2800" dirty="0" err="1">
                <a:solidFill>
                  <a:srgbClr val="0000FF"/>
                </a:solidFill>
                <a:latin typeface="Courier"/>
                <a:cs typeface="Courier"/>
              </a:rPr>
              <a:t>read.csv</a:t>
            </a:r>
            <a:r>
              <a:rPr lang="en-US" sz="2800" dirty="0">
                <a:solidFill>
                  <a:srgbClr val="0000FF"/>
                </a:solidFill>
                <a:latin typeface="Courier"/>
                <a:cs typeface="Courier"/>
              </a:rPr>
              <a:t>(“transfer_Aug_9.csv”)</a:t>
            </a:r>
          </a:p>
          <a:p>
            <a:endParaRPr lang="es-ES_tradnl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This line of code creates an object from your dataset called “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transfer.data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”. You can then tell R what you want it to do with your dataset.</a:t>
            </a:r>
          </a:p>
        </p:txBody>
      </p:sp>
    </p:spTree>
    <p:extLst>
      <p:ext uri="{BB962C8B-B14F-4D97-AF65-F5344CB8AC3E}">
        <p14:creationId xmlns:p14="http://schemas.microsoft.com/office/powerpoint/2010/main" val="2486685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5716A-39DB-184B-9728-4C80D0E71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example code…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80B39D-6366-1E45-B5C9-52F5D2F88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154" y="1672557"/>
            <a:ext cx="7567035" cy="487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745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EC1F2-CBFB-7D47-9547-B501BA188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944"/>
            <a:ext cx="10515600" cy="785589"/>
          </a:xfrm>
        </p:spPr>
        <p:txBody>
          <a:bodyPr/>
          <a:lstStyle/>
          <a:p>
            <a:r>
              <a:rPr lang="es-ES_tradnl" dirty="0"/>
              <a:t>R Studio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CCD5E2-DB76-344D-A69A-B5C435380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97" y="1208533"/>
            <a:ext cx="8703258" cy="494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73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8E64F-79A0-4D4A-8258-EB5E4DAF0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 for Entering Code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85503-0817-EF48-B00E-68672AD54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0773" y="1793315"/>
            <a:ext cx="10515600" cy="2938462"/>
          </a:xfrm>
        </p:spPr>
        <p:txBody>
          <a:bodyPr/>
          <a:lstStyle/>
          <a:p>
            <a:pPr marL="742950" indent="-514350">
              <a:buSzPct val="100000"/>
              <a:buFont typeface="+mj-lt"/>
              <a:buAutoNum type="arabicPeriod"/>
            </a:pPr>
            <a:r>
              <a:rPr lang="en-US" sz="2400" dirty="0"/>
              <a:t>Commands are case sensitive: For example, the command </a:t>
            </a:r>
            <a:r>
              <a:rPr lang="en-US" sz="2400" dirty="0">
                <a:latin typeface="Courier"/>
                <a:cs typeface="Courier"/>
              </a:rPr>
              <a:t>var </a:t>
            </a:r>
            <a:r>
              <a:rPr lang="en-US" sz="2400" dirty="0"/>
              <a:t>and </a:t>
            </a:r>
            <a:r>
              <a:rPr lang="en-US" sz="2400" dirty="0">
                <a:latin typeface="Courier"/>
                <a:cs typeface="Courier"/>
              </a:rPr>
              <a:t>VAR </a:t>
            </a:r>
            <a:r>
              <a:rPr lang="en-US" sz="2400" dirty="0"/>
              <a:t>have two different meanings.</a:t>
            </a:r>
          </a:p>
          <a:p>
            <a:pPr marL="742950" indent="-514350">
              <a:buSzPct val="100000"/>
              <a:buFont typeface="+mj-lt"/>
              <a:buAutoNum type="arabicPeriod"/>
            </a:pPr>
            <a:r>
              <a:rPr lang="en-US" sz="2400" dirty="0"/>
              <a:t>A simple “return” separates commands. </a:t>
            </a:r>
          </a:p>
          <a:p>
            <a:pPr marL="742950" indent="-514350">
              <a:buSzPct val="100000"/>
              <a:buFont typeface="+mj-lt"/>
              <a:buAutoNum type="arabicPeriod"/>
            </a:pPr>
            <a:r>
              <a:rPr lang="en-US" sz="2400" dirty="0"/>
              <a:t>R ignores anything following # as a comment. This is useful for making notes about commands, etc.</a:t>
            </a:r>
          </a:p>
          <a:p>
            <a:pPr marL="742950" indent="-514350">
              <a:buSzPct val="100000"/>
              <a:buFont typeface="+mj-lt"/>
              <a:buAutoNum type="arabicPeriod"/>
            </a:pPr>
            <a:r>
              <a:rPr lang="en-US" sz="2400" dirty="0"/>
              <a:t>An object name needs to start with an alphabetic character, but may contain numeric characters afterwards. Example: </a:t>
            </a:r>
            <a:r>
              <a:rPr lang="en-US" sz="2400" dirty="0">
                <a:latin typeface="Courier"/>
                <a:cs typeface="Courier"/>
              </a:rPr>
              <a:t>x.1</a:t>
            </a:r>
          </a:p>
          <a:p>
            <a:pPr marL="742950" indent="-514350">
              <a:buSzPct val="100000"/>
              <a:buFont typeface="+mj-lt"/>
              <a:buAutoNum type="arabicPeriod"/>
            </a:pPr>
            <a:r>
              <a:rPr lang="en-US" sz="2400" dirty="0"/>
              <a:t>You can use the up/down arrow keys to scroll through preceding/subsequent commands.</a:t>
            </a:r>
          </a:p>
          <a:p>
            <a:pPr marL="742950" indent="-514350">
              <a:buSzPct val="100000"/>
              <a:buFont typeface="+mj-lt"/>
              <a:buAutoNum type="arabicPeriod"/>
            </a:pPr>
            <a:r>
              <a:rPr lang="en-US" sz="2400" dirty="0"/>
              <a:t>To run a line of code from an R script file,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click on the line you want to run and type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Control+Enter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28600" indent="0"/>
            <a:endParaRPr lang="en-US" sz="2400" dirty="0"/>
          </a:p>
          <a:p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243953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945A9-7A89-A945-8C82-7553E0BF2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8D7966-403D-6A48-A195-0673D0D46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09329"/>
            <a:ext cx="10515600" cy="2938462"/>
          </a:xfrm>
        </p:spPr>
        <p:txBody>
          <a:bodyPr/>
          <a:lstStyle/>
          <a:p>
            <a:r>
              <a:rPr lang="en-US" sz="2400" dirty="0"/>
              <a:t>You can do basic Math in R to start to get a feel for how R works: for example, addition (+), subtraction (-), multiplication (*), division (/), but also exponents (^) and others.</a:t>
            </a:r>
          </a:p>
          <a:p>
            <a:r>
              <a:rPr lang="en-US" sz="2400" dirty="0"/>
              <a:t>Parentheses denote order of operations. Example:</a:t>
            </a:r>
          </a:p>
          <a:p>
            <a:pPr marL="0" indent="0"/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(3+5/78)^3*7</a:t>
            </a:r>
          </a:p>
          <a:p>
            <a:r>
              <a:rPr lang="en-US" sz="2400" dirty="0"/>
              <a:t>Gives the output:</a:t>
            </a:r>
          </a:p>
          <a:p>
            <a:pPr marL="0" indent="0"/>
            <a:r>
              <a:rPr lang="en-US" sz="2400" dirty="0">
                <a:latin typeface="Courier"/>
                <a:cs typeface="Courier"/>
              </a:rPr>
              <a:t>[1] 201.3761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20B2F-D923-4846-B76C-4F5DBEC8FB1E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13816" y="1804636"/>
            <a:ext cx="10515600" cy="482600"/>
          </a:xfrm>
        </p:spPr>
        <p:txBody>
          <a:bodyPr/>
          <a:lstStyle/>
          <a:p>
            <a:r>
              <a:rPr lang="en-US" dirty="0"/>
              <a:t>Basic Arithmetic in R</a:t>
            </a:r>
          </a:p>
        </p:txBody>
      </p:sp>
    </p:spTree>
    <p:extLst>
      <p:ext uri="{BB962C8B-B14F-4D97-AF65-F5344CB8AC3E}">
        <p14:creationId xmlns:p14="http://schemas.microsoft.com/office/powerpoint/2010/main" val="384305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AA47A-0015-244E-80EE-3EC9C4649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91183"/>
            <a:ext cx="10515600" cy="785589"/>
          </a:xfrm>
        </p:spPr>
        <p:txBody>
          <a:bodyPr/>
          <a:lstStyle/>
          <a:p>
            <a:r>
              <a:rPr lang="en-US" dirty="0" smtClean="0"/>
              <a:t>Setting Your Working Directory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67303-FC66-3646-8C20-D30E6A6C9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" y="1561254"/>
            <a:ext cx="10515600" cy="3735491"/>
          </a:xfrm>
        </p:spPr>
        <p:txBody>
          <a:bodyPr/>
          <a:lstStyle/>
          <a:p>
            <a:r>
              <a:rPr lang="en-US" dirty="0"/>
              <a:t>Your working directory is where you will pull files into R from (e.g., data) and where you will save your work.</a:t>
            </a:r>
          </a:p>
          <a:p>
            <a:endParaRPr lang="en-US" dirty="0"/>
          </a:p>
          <a:p>
            <a:r>
              <a:rPr lang="en-US" dirty="0"/>
              <a:t>To obtain the current working directory, type:</a:t>
            </a:r>
          </a:p>
          <a:p>
            <a:pPr marL="0" indent="0"/>
            <a:r>
              <a:rPr lang="en-US" dirty="0" err="1">
                <a:solidFill>
                  <a:srgbClr val="0000FF"/>
                </a:solidFill>
                <a:latin typeface="Courier"/>
                <a:cs typeface="Courier"/>
              </a:rPr>
              <a:t>getwd</a:t>
            </a:r>
            <a:r>
              <a:rPr lang="en-US" dirty="0">
                <a:solidFill>
                  <a:srgbClr val="0000FF"/>
                </a:solidFill>
                <a:latin typeface="Courier"/>
                <a:cs typeface="Courier"/>
              </a:rPr>
              <a:t>()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To change the working directory in Windows, use syntax like:</a:t>
            </a:r>
          </a:p>
          <a:p>
            <a:pPr marL="0" indent="0"/>
            <a:r>
              <a:rPr lang="en-US" dirty="0" err="1">
                <a:solidFill>
                  <a:srgbClr val="0000FF"/>
                </a:solidFill>
                <a:latin typeface="Courier"/>
                <a:cs typeface="Courier"/>
              </a:rPr>
              <a:t>setwd</a:t>
            </a:r>
            <a:r>
              <a:rPr lang="en-US" dirty="0">
                <a:solidFill>
                  <a:srgbClr val="0000FF"/>
                </a:solidFill>
                <a:latin typeface="Courier"/>
                <a:cs typeface="Courier"/>
              </a:rPr>
              <a:t>("C:/temp/")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 Mac, the syntax looks more like:</a:t>
            </a:r>
          </a:p>
          <a:p>
            <a:pPr marL="0" indent="0"/>
            <a:r>
              <a:rPr lang="en-US" dirty="0" err="1">
                <a:solidFill>
                  <a:srgbClr val="0000FF"/>
                </a:solidFill>
                <a:latin typeface="Courier"/>
                <a:cs typeface="Courier"/>
              </a:rPr>
              <a:t>setwd</a:t>
            </a:r>
            <a:r>
              <a:rPr lang="en-US" dirty="0">
                <a:solidFill>
                  <a:srgbClr val="0000FF"/>
                </a:solidFill>
                <a:latin typeface="Courier"/>
                <a:cs typeface="Courier"/>
              </a:rPr>
              <a:t>("/Volumes/</a:t>
            </a:r>
            <a:r>
              <a:rPr lang="en-US" dirty="0" err="1">
                <a:solidFill>
                  <a:srgbClr val="0000FF"/>
                </a:solidFill>
                <a:latin typeface="Courier"/>
                <a:cs typeface="Courier"/>
              </a:rPr>
              <a:t>flashdisk</a:t>
            </a:r>
            <a:r>
              <a:rPr lang="en-US" dirty="0">
                <a:solidFill>
                  <a:srgbClr val="0000FF"/>
                </a:solidFill>
                <a:latin typeface="Courier"/>
                <a:cs typeface="Courier"/>
              </a:rPr>
              <a:t>/temp")</a:t>
            </a:r>
          </a:p>
          <a:p>
            <a:r>
              <a:rPr lang="es-ES_trad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5417242"/>
      </p:ext>
    </p:extLst>
  </p:cSld>
  <p:clrMapOvr>
    <a:masterClrMapping/>
  </p:clrMapOvr>
</p:sld>
</file>

<file path=ppt/theme/theme1.xml><?xml version="1.0" encoding="utf-8"?>
<a:theme xmlns:a="http://schemas.openxmlformats.org/drawingml/2006/main" name="NC State CED">
  <a:themeElements>
    <a:clrScheme name="NC State CED a">
      <a:dk1>
        <a:srgbClr val="333333"/>
      </a:dk1>
      <a:lt1>
        <a:srgbClr val="F2F2F2"/>
      </a:lt1>
      <a:dk2>
        <a:srgbClr val="CC0000"/>
      </a:dk2>
      <a:lt2>
        <a:srgbClr val="FFFFFF"/>
      </a:lt2>
      <a:accent1>
        <a:srgbClr val="4156A1"/>
      </a:accent1>
      <a:accent2>
        <a:srgbClr val="990000"/>
      </a:accent2>
      <a:accent3>
        <a:srgbClr val="417E93"/>
      </a:accent3>
      <a:accent4>
        <a:srgbClr val="D14905"/>
      </a:accent4>
      <a:accent5>
        <a:srgbClr val="7D8C1F"/>
      </a:accent5>
      <a:accent6>
        <a:srgbClr val="FDD726"/>
      </a:accent6>
      <a:hlink>
        <a:srgbClr val="4156A1"/>
      </a:hlink>
      <a:folHlink>
        <a:srgbClr val="4156A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13922</TotalTime>
  <Words>705</Words>
  <Application>Microsoft Office PowerPoint</Application>
  <PresentationFormat>Widescreen</PresentationFormat>
  <Paragraphs>81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</vt:lpstr>
      <vt:lpstr>Courier</vt:lpstr>
      <vt:lpstr>NC State CED</vt:lpstr>
      <vt:lpstr>Introduction to Statistical Analysis in R</vt:lpstr>
      <vt:lpstr>Acknowledgement and Book Recommendation</vt:lpstr>
      <vt:lpstr>Coding in R</vt:lpstr>
      <vt:lpstr>Example code</vt:lpstr>
      <vt:lpstr>More example code…</vt:lpstr>
      <vt:lpstr>R Studio</vt:lpstr>
      <vt:lpstr>Rules for Entering Code</vt:lpstr>
      <vt:lpstr>Getting Started</vt:lpstr>
      <vt:lpstr>Setting Your Working Directory</vt:lpstr>
      <vt:lpstr>IPEDS Dataset</vt:lpstr>
      <vt:lpstr>Getting Help in R</vt:lpstr>
      <vt:lpstr>Practice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ADVANCING EDUCATION</dc:title>
  <dc:creator>Melissa Erin Whatley</dc:creator>
  <cp:lastModifiedBy>Melissa Erin Whatley</cp:lastModifiedBy>
  <cp:revision>76</cp:revision>
  <dcterms:modified xsi:type="dcterms:W3CDTF">2019-12-06T18:26:40Z</dcterms:modified>
</cp:coreProperties>
</file>